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Poppins" panose="00000500000000000000" pitchFamily="2" charset="0"/>
      <p:regular r:id="rId13"/>
    </p:embeddedFont>
    <p:embeddedFont>
      <p:font typeface="Poppins Bold" panose="00000800000000000000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0256113" y="-2979"/>
            <a:ext cx="2006565" cy="2012524"/>
          </a:xfrm>
          <a:prstGeom prst="rect">
            <a:avLst/>
          </a:prstGeom>
          <a:solidFill>
            <a:srgbClr val="F4A100"/>
          </a:solid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rot="-5400000">
            <a:off x="12268637" y="2003586"/>
            <a:ext cx="2006565" cy="2012524"/>
          </a:xfrm>
          <a:prstGeom prst="rect">
            <a:avLst/>
          </a:prstGeom>
          <a:solidFill>
            <a:srgbClr val="EFC136"/>
          </a:solid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 rot="-5400000">
            <a:off x="14281160" y="4010151"/>
            <a:ext cx="2006565" cy="2012524"/>
          </a:xfrm>
          <a:prstGeom prst="rect">
            <a:avLst/>
          </a:prstGeom>
          <a:solidFill>
            <a:srgbClr val="FADB7A"/>
          </a:solidFill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 rot="-5400000">
            <a:off x="16293684" y="6016716"/>
            <a:ext cx="2006565" cy="201252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 rot="-5400000">
            <a:off x="16293684" y="2003586"/>
            <a:ext cx="2006565" cy="2012524"/>
          </a:xfrm>
          <a:prstGeom prst="rect">
            <a:avLst/>
          </a:prstGeom>
          <a:solidFill>
            <a:srgbClr val="EFC136"/>
          </a:solidFill>
        </p:spPr>
        <p:txBody>
          <a:bodyPr/>
          <a:lstStyle/>
          <a:p>
            <a:endParaRPr lang="pt-BR"/>
          </a:p>
        </p:txBody>
      </p:sp>
      <p:sp>
        <p:nvSpPr>
          <p:cNvPr id="7" name="AutoShape 7"/>
          <p:cNvSpPr/>
          <p:nvPr/>
        </p:nvSpPr>
        <p:spPr>
          <a:xfrm rot="-5400000">
            <a:off x="14281160" y="-2979"/>
            <a:ext cx="2006565" cy="2012524"/>
          </a:xfrm>
          <a:prstGeom prst="rect">
            <a:avLst/>
          </a:prstGeom>
          <a:solidFill>
            <a:srgbClr val="F4A100"/>
          </a:solid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790783" y="365112"/>
            <a:ext cx="8991600" cy="9302602"/>
            <a:chOff x="0" y="-104775"/>
            <a:chExt cx="15724095" cy="13517482"/>
          </a:xfrm>
        </p:grpSpPr>
        <p:sp>
          <p:nvSpPr>
            <p:cNvPr id="9" name="TextBox 9"/>
            <p:cNvSpPr txBox="1"/>
            <p:nvPr/>
          </p:nvSpPr>
          <p:spPr>
            <a:xfrm>
              <a:off x="0" y="-104775"/>
              <a:ext cx="15724095" cy="115376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3200"/>
                </a:lnSpc>
              </a:pPr>
              <a:r>
                <a:rPr lang="en-US" sz="6000" spc="-220" dirty="0" err="1">
                  <a:solidFill>
                    <a:srgbClr val="F4F4F4"/>
                  </a:solidFill>
                  <a:latin typeface="Poppins Bold"/>
                </a:rPr>
                <a:t>Robô</a:t>
              </a:r>
              <a:r>
                <a:rPr lang="en-US" sz="6000" spc="-220" dirty="0">
                  <a:solidFill>
                    <a:srgbClr val="F4F4F4"/>
                  </a:solidFill>
                  <a:latin typeface="Poppins Bold"/>
                </a:rPr>
                <a:t> </a:t>
              </a:r>
              <a:r>
                <a:rPr lang="en-US" sz="6000" spc="-220" dirty="0" err="1">
                  <a:solidFill>
                    <a:srgbClr val="F4F4F4"/>
                  </a:solidFill>
                  <a:latin typeface="Poppins Bold"/>
                </a:rPr>
                <a:t>seguidor</a:t>
              </a:r>
              <a:r>
                <a:rPr lang="en-US" sz="6000" spc="-220" dirty="0">
                  <a:solidFill>
                    <a:srgbClr val="F4F4F4"/>
                  </a:solidFill>
                  <a:latin typeface="Poppins Bold"/>
                </a:rPr>
                <a:t> de </a:t>
              </a:r>
              <a:r>
                <a:rPr lang="en-US" sz="6000" spc="-220" dirty="0" err="1">
                  <a:solidFill>
                    <a:srgbClr val="F4F4F4"/>
                  </a:solidFill>
                  <a:latin typeface="Poppins Bold"/>
                </a:rPr>
                <a:t>faixa</a:t>
              </a:r>
              <a:r>
                <a:rPr lang="en-US" sz="6000" spc="-220" dirty="0">
                  <a:solidFill>
                    <a:srgbClr val="F4F4F4"/>
                  </a:solidFill>
                  <a:latin typeface="Poppins Bold"/>
                </a:rPr>
                <a:t> </a:t>
              </a:r>
              <a:r>
                <a:rPr lang="en-US" sz="6000" spc="-220" dirty="0" err="1">
                  <a:solidFill>
                    <a:srgbClr val="F4F4F4"/>
                  </a:solidFill>
                  <a:latin typeface="Poppins Bold"/>
                </a:rPr>
                <a:t>autônomo</a:t>
              </a:r>
              <a:r>
                <a:rPr lang="en-US" sz="6000" spc="-220" dirty="0">
                  <a:solidFill>
                    <a:srgbClr val="F4F4F4"/>
                  </a:solidFill>
                  <a:latin typeface="Poppins Bold"/>
                </a:rPr>
                <a:t> com </a:t>
              </a:r>
              <a:r>
                <a:rPr lang="en-US" sz="6000" spc="-220" dirty="0" err="1">
                  <a:solidFill>
                    <a:srgbClr val="F4F4F4"/>
                  </a:solidFill>
                  <a:latin typeface="Poppins Bold"/>
                </a:rPr>
                <a:t>microcontrolador</a:t>
              </a:r>
              <a:r>
                <a:rPr lang="en-US" sz="6000" spc="-220" dirty="0">
                  <a:solidFill>
                    <a:srgbClr val="F4F4F4"/>
                  </a:solidFill>
                  <a:latin typeface="Poppins Bold"/>
                </a:rPr>
                <a:t> STM32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520532"/>
              <a:ext cx="15724095" cy="892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59"/>
                </a:lnSpc>
              </a:pPr>
              <a:r>
                <a:rPr lang="en-US" sz="4299" dirty="0">
                  <a:solidFill>
                    <a:srgbClr val="F4F4F4"/>
                  </a:solidFill>
                  <a:latin typeface="Poppins"/>
                </a:rPr>
                <a:t> E equipe </a:t>
              </a:r>
              <a:r>
                <a:rPr lang="en-US" sz="4299" dirty="0" err="1">
                  <a:solidFill>
                    <a:srgbClr val="F4F4F4"/>
                  </a:solidFill>
                  <a:latin typeface="Poppins"/>
                </a:rPr>
                <a:t>gerencial</a:t>
              </a:r>
              <a:r>
                <a:rPr lang="en-US" sz="4299" dirty="0">
                  <a:solidFill>
                    <a:srgbClr val="F4F4F4"/>
                  </a:solidFill>
                  <a:latin typeface="Poppins"/>
                </a:rPr>
                <a:t>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05481" y="4237796"/>
            <a:ext cx="5898833" cy="3938837"/>
          </a:xfrm>
          <a:custGeom>
            <a:avLst/>
            <a:gdLst/>
            <a:ahLst/>
            <a:cxnLst/>
            <a:rect l="l" t="t" r="r" b="b"/>
            <a:pathLst>
              <a:path w="5898833" h="3938837">
                <a:moveTo>
                  <a:pt x="0" y="0"/>
                </a:moveTo>
                <a:lnTo>
                  <a:pt x="5898833" y="0"/>
                </a:lnTo>
                <a:lnTo>
                  <a:pt x="5898833" y="3938837"/>
                </a:lnTo>
                <a:lnTo>
                  <a:pt x="0" y="3938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0076613" y="4237796"/>
            <a:ext cx="5912979" cy="3938837"/>
          </a:xfrm>
          <a:custGeom>
            <a:avLst/>
            <a:gdLst/>
            <a:ahLst/>
            <a:cxnLst/>
            <a:rect l="l" t="t" r="r" b="b"/>
            <a:pathLst>
              <a:path w="5912979" h="3938837">
                <a:moveTo>
                  <a:pt x="0" y="0"/>
                </a:moveTo>
                <a:lnTo>
                  <a:pt x="5912979" y="0"/>
                </a:lnTo>
                <a:lnTo>
                  <a:pt x="5912979" y="3938837"/>
                </a:lnTo>
                <a:lnTo>
                  <a:pt x="0" y="3938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5254898" y="914400"/>
            <a:ext cx="7778204" cy="701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4"/>
              </a:lnSpc>
              <a:spcBef>
                <a:spcPct val="0"/>
              </a:spcBef>
            </a:pPr>
            <a:r>
              <a:rPr lang="en-US" sz="3867">
                <a:solidFill>
                  <a:srgbClr val="FFFFFF"/>
                </a:solidFill>
                <a:latin typeface="Poppins"/>
              </a:rPr>
              <a:t>Formação da equipe de gestão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51944" y="2500492"/>
            <a:ext cx="13384111" cy="125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oppins"/>
              </a:rPr>
              <a:t>Ambos os integrantes da equipe de gestão tem formação em Engenharia Eletrônica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090572" cy="10287000"/>
          </a:xfrm>
          <a:prstGeom prst="rect">
            <a:avLst/>
          </a:prstGeom>
          <a:solidFill>
            <a:srgbClr val="F4A100"/>
          </a:solid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rot="-5400000">
            <a:off x="1334619" y="73798"/>
            <a:ext cx="956294" cy="959134"/>
          </a:xfrm>
          <a:prstGeom prst="rect">
            <a:avLst/>
          </a:prstGeom>
          <a:solidFill>
            <a:srgbClr val="FADB7A"/>
          </a:solid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 rot="-5400000">
            <a:off x="2293752" y="1030092"/>
            <a:ext cx="956294" cy="959134"/>
          </a:xfrm>
          <a:prstGeom prst="rect">
            <a:avLst/>
          </a:prstGeom>
          <a:solidFill>
            <a:srgbClr val="FADB7A">
              <a:alpha val="64706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 rot="-5400000">
            <a:off x="3252886" y="1986386"/>
            <a:ext cx="956294" cy="959134"/>
          </a:xfrm>
          <a:prstGeom prst="rect">
            <a:avLst/>
          </a:prstGeom>
          <a:solidFill>
            <a:srgbClr val="FADB7A">
              <a:alpha val="4000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 rot="-5400000">
            <a:off x="4212020" y="2942680"/>
            <a:ext cx="956294" cy="959134"/>
          </a:xfrm>
          <a:prstGeom prst="rect">
            <a:avLst/>
          </a:prstGeom>
          <a:solidFill>
            <a:srgbClr val="FADB7A">
              <a:alpha val="18824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7" name="AutoShape 7"/>
          <p:cNvSpPr/>
          <p:nvPr/>
        </p:nvSpPr>
        <p:spPr>
          <a:xfrm rot="-5400000">
            <a:off x="4212020" y="1030092"/>
            <a:ext cx="956294" cy="959134"/>
          </a:xfrm>
          <a:prstGeom prst="rect">
            <a:avLst/>
          </a:prstGeom>
          <a:solidFill>
            <a:srgbClr val="FADB7A">
              <a:alpha val="64706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8" name="AutoShape 8"/>
          <p:cNvSpPr/>
          <p:nvPr/>
        </p:nvSpPr>
        <p:spPr>
          <a:xfrm rot="-5400000">
            <a:off x="3252886" y="68119"/>
            <a:ext cx="956294" cy="959134"/>
          </a:xfrm>
          <a:prstGeom prst="rect">
            <a:avLst/>
          </a:prstGeom>
          <a:solidFill>
            <a:srgbClr val="FADB7A"/>
          </a:solid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330585" y="4757644"/>
            <a:ext cx="584176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44"/>
              </a:lnSpc>
            </a:pPr>
            <a:r>
              <a:rPr lang="en-US" sz="5953">
                <a:solidFill>
                  <a:srgbClr val="191919"/>
                </a:solidFill>
                <a:latin typeface="Poppins Bold"/>
              </a:rPr>
              <a:t>Grupo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96561" y="2636620"/>
            <a:ext cx="9979421" cy="2314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4921" lvl="1" indent="-417460">
              <a:lnSpc>
                <a:spcPts val="9667"/>
              </a:lnSpc>
              <a:buFont typeface="Arial"/>
              <a:buChar char="•"/>
            </a:pPr>
            <a:r>
              <a:rPr lang="en-US" sz="3867">
                <a:solidFill>
                  <a:srgbClr val="FFFFFF"/>
                </a:solidFill>
                <a:latin typeface="Poppins"/>
              </a:rPr>
              <a:t>Leonardo de Carvalho</a:t>
            </a:r>
          </a:p>
          <a:p>
            <a:pPr marL="834921" lvl="1" indent="-417460">
              <a:lnSpc>
                <a:spcPts val="9667"/>
              </a:lnSpc>
              <a:buFont typeface="Arial"/>
              <a:buChar char="•"/>
            </a:pPr>
            <a:r>
              <a:rPr lang="en-US" sz="3867">
                <a:solidFill>
                  <a:srgbClr val="FFFFFF"/>
                </a:solidFill>
                <a:latin typeface="Poppins"/>
              </a:rPr>
              <a:t>Yan Danilo Lima Morejon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793972" cy="10287000"/>
          </a:xfrm>
          <a:prstGeom prst="rect">
            <a:avLst/>
          </a:prstGeom>
          <a:solidFill>
            <a:srgbClr val="F4A100"/>
          </a:solid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rot="5400000">
            <a:off x="3279814" y="9195886"/>
            <a:ext cx="1089497" cy="1092732"/>
          </a:xfrm>
          <a:prstGeom prst="rect">
            <a:avLst/>
          </a:prstGeom>
          <a:solidFill>
            <a:srgbClr val="FADB7A"/>
          </a:solid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 rot="5400000">
            <a:off x="2187082" y="8106389"/>
            <a:ext cx="1089497" cy="1092732"/>
          </a:xfrm>
          <a:prstGeom prst="rect">
            <a:avLst/>
          </a:prstGeom>
          <a:solidFill>
            <a:srgbClr val="FADB7A">
              <a:alpha val="64706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 rot="5400000">
            <a:off x="1094350" y="7016892"/>
            <a:ext cx="1089497" cy="1092732"/>
          </a:xfrm>
          <a:prstGeom prst="rect">
            <a:avLst/>
          </a:prstGeom>
          <a:solidFill>
            <a:srgbClr val="FADB7A">
              <a:alpha val="4000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 rot="5400000">
            <a:off x="1618" y="5927396"/>
            <a:ext cx="1089497" cy="1092732"/>
          </a:xfrm>
          <a:prstGeom prst="rect">
            <a:avLst/>
          </a:prstGeom>
          <a:solidFill>
            <a:srgbClr val="FADB7A">
              <a:alpha val="18824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7" name="AutoShape 7"/>
          <p:cNvSpPr/>
          <p:nvPr/>
        </p:nvSpPr>
        <p:spPr>
          <a:xfrm rot="5400000">
            <a:off x="1618" y="8106389"/>
            <a:ext cx="1089497" cy="1092732"/>
          </a:xfrm>
          <a:prstGeom prst="rect">
            <a:avLst/>
          </a:prstGeom>
          <a:solidFill>
            <a:srgbClr val="FADB7A">
              <a:alpha val="64706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8" name="AutoShape 8"/>
          <p:cNvSpPr/>
          <p:nvPr/>
        </p:nvSpPr>
        <p:spPr>
          <a:xfrm rot="5400000">
            <a:off x="1094350" y="9195886"/>
            <a:ext cx="1089497" cy="1092732"/>
          </a:xfrm>
          <a:prstGeom prst="rect">
            <a:avLst/>
          </a:prstGeom>
          <a:solidFill>
            <a:srgbClr val="FADB7A"/>
          </a:solid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9606460" y="6473762"/>
            <a:ext cx="6523333" cy="3459659"/>
          </a:xfrm>
          <a:custGeom>
            <a:avLst/>
            <a:gdLst/>
            <a:ahLst/>
            <a:cxnLst/>
            <a:rect l="l" t="t" r="r" b="b"/>
            <a:pathLst>
              <a:path w="6523333" h="3459659">
                <a:moveTo>
                  <a:pt x="0" y="0"/>
                </a:moveTo>
                <a:lnTo>
                  <a:pt x="6523333" y="0"/>
                </a:lnTo>
                <a:lnTo>
                  <a:pt x="6523333" y="3459659"/>
                </a:lnTo>
                <a:lnTo>
                  <a:pt x="0" y="34596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133110" y="2840448"/>
            <a:ext cx="5382903" cy="406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39"/>
              </a:lnSpc>
              <a:spcBef>
                <a:spcPct val="0"/>
              </a:spcBef>
            </a:pPr>
            <a:r>
              <a:rPr lang="en-US" sz="8699">
                <a:solidFill>
                  <a:srgbClr val="191919"/>
                </a:solidFill>
                <a:latin typeface="Poppins Bold"/>
              </a:rPr>
              <a:t>Região oeste do PR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68126" y="2276424"/>
            <a:ext cx="314325" cy="701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14"/>
              </a:lnSpc>
              <a:spcBef>
                <a:spcPct val="0"/>
              </a:spcBef>
            </a:pPr>
            <a:r>
              <a:rPr lang="en-US" sz="3867">
                <a:solidFill>
                  <a:srgbClr val="191919"/>
                </a:solidFill>
                <a:latin typeface="Poppins"/>
              </a:rPr>
              <a:t>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07239" y="962025"/>
            <a:ext cx="8752061" cy="1456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6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</a:rPr>
              <a:t>Agroindústria forte: No Paraná, no setor agropecuário, Toledo se encontra no ranking em 2º e no Brasil em 36º (isso para dados de 2020) e no setor industrial em 11º .</a:t>
            </a:r>
          </a:p>
          <a:p>
            <a:pPr algn="just">
              <a:lnSpc>
                <a:spcPts val="2860"/>
              </a:lnSpc>
            </a:pPr>
            <a:endParaRPr lang="en-US" sz="200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507239" y="2647389"/>
            <a:ext cx="8752061" cy="173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</a:rPr>
              <a:t>Região em constante crescimento econômico e industrial: Produto Interno Bruto (PIB) Per Capita (R$44.553,44 para dados de 2020);</a:t>
            </a:r>
          </a:p>
          <a:p>
            <a:pPr algn="just">
              <a:lnSpc>
                <a:spcPts val="5414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507239" y="4611226"/>
            <a:ext cx="8752061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</a:rPr>
              <a:t>Grande possibilidade  de negócio nesse setor: Número de Estabelecimentos e Empregos (RAIS) segundo as atividades econômicas (5.040 estabelecimentos, 56.698 empregos);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090572" cy="10287000"/>
          </a:xfrm>
          <a:prstGeom prst="rect">
            <a:avLst/>
          </a:prstGeom>
          <a:solidFill>
            <a:srgbClr val="F4A100"/>
          </a:solid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rot="-5400000">
            <a:off x="1334619" y="73798"/>
            <a:ext cx="956294" cy="959134"/>
          </a:xfrm>
          <a:prstGeom prst="rect">
            <a:avLst/>
          </a:prstGeom>
          <a:solidFill>
            <a:srgbClr val="FADB7A"/>
          </a:solid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 rot="-5400000">
            <a:off x="2293752" y="1030092"/>
            <a:ext cx="956294" cy="959134"/>
          </a:xfrm>
          <a:prstGeom prst="rect">
            <a:avLst/>
          </a:prstGeom>
          <a:solidFill>
            <a:srgbClr val="FADB7A">
              <a:alpha val="64706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 rot="-5400000">
            <a:off x="3252886" y="1986386"/>
            <a:ext cx="956294" cy="959134"/>
          </a:xfrm>
          <a:prstGeom prst="rect">
            <a:avLst/>
          </a:prstGeom>
          <a:solidFill>
            <a:srgbClr val="FADB7A">
              <a:alpha val="4000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 rot="-5400000">
            <a:off x="4212020" y="2942680"/>
            <a:ext cx="956294" cy="959134"/>
          </a:xfrm>
          <a:prstGeom prst="rect">
            <a:avLst/>
          </a:prstGeom>
          <a:solidFill>
            <a:srgbClr val="FADB7A">
              <a:alpha val="18824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7" name="AutoShape 7"/>
          <p:cNvSpPr/>
          <p:nvPr/>
        </p:nvSpPr>
        <p:spPr>
          <a:xfrm rot="-5400000">
            <a:off x="4212020" y="1030092"/>
            <a:ext cx="956294" cy="959134"/>
          </a:xfrm>
          <a:prstGeom prst="rect">
            <a:avLst/>
          </a:prstGeom>
          <a:solidFill>
            <a:srgbClr val="FADB7A">
              <a:alpha val="64706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8" name="AutoShape 8"/>
          <p:cNvSpPr/>
          <p:nvPr/>
        </p:nvSpPr>
        <p:spPr>
          <a:xfrm rot="-5400000">
            <a:off x="3252886" y="68119"/>
            <a:ext cx="956294" cy="959134"/>
          </a:xfrm>
          <a:prstGeom prst="rect">
            <a:avLst/>
          </a:prstGeom>
          <a:solidFill>
            <a:srgbClr val="FADB7A"/>
          </a:solid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248810" y="4181015"/>
            <a:ext cx="5841762" cy="1867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44"/>
              </a:lnSpc>
            </a:pPr>
            <a:r>
              <a:rPr lang="en-US" sz="5953">
                <a:solidFill>
                  <a:srgbClr val="191919"/>
                </a:solidFill>
                <a:latin typeface="Poppins Bold"/>
              </a:rPr>
              <a:t>Descrição do negocio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61534" y="3509869"/>
            <a:ext cx="9297766" cy="395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7008" lvl="1" indent="-413504">
              <a:lnSpc>
                <a:spcPts val="8350"/>
              </a:lnSpc>
              <a:buFont typeface="Arial"/>
              <a:buChar char="•"/>
            </a:pPr>
            <a:r>
              <a:rPr lang="en-US" sz="3830">
                <a:solidFill>
                  <a:srgbClr val="FFFFFF"/>
                </a:solidFill>
                <a:latin typeface="Poppins"/>
              </a:rPr>
              <a:t>Produtos e serviços fornecidos</a:t>
            </a:r>
          </a:p>
          <a:p>
            <a:pPr marL="827008" lvl="1" indent="-413504">
              <a:lnSpc>
                <a:spcPts val="8350"/>
              </a:lnSpc>
              <a:buFont typeface="Arial"/>
              <a:buChar char="•"/>
            </a:pPr>
            <a:r>
              <a:rPr lang="en-US" sz="3830">
                <a:solidFill>
                  <a:srgbClr val="FFFFFF"/>
                </a:solidFill>
                <a:latin typeface="Poppins"/>
              </a:rPr>
              <a:t>O propósito da empresa</a:t>
            </a:r>
          </a:p>
          <a:p>
            <a:pPr marL="827008" lvl="1" indent="-413504">
              <a:lnSpc>
                <a:spcPts val="8350"/>
              </a:lnSpc>
              <a:buFont typeface="Arial"/>
              <a:buChar char="•"/>
            </a:pPr>
            <a:r>
              <a:rPr lang="en-US" sz="3830">
                <a:solidFill>
                  <a:srgbClr val="FFFFFF"/>
                </a:solidFill>
                <a:latin typeface="Poppins"/>
              </a:rPr>
              <a:t>Público-Alvo</a:t>
            </a:r>
          </a:p>
          <a:p>
            <a:pPr>
              <a:lnSpc>
                <a:spcPts val="5362"/>
              </a:lnSpc>
            </a:pPr>
            <a:r>
              <a:rPr lang="en-US" sz="3830">
                <a:solidFill>
                  <a:srgbClr val="FFFFFF"/>
                </a:solidFill>
                <a:latin typeface="Poppins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0515" y="3410257"/>
            <a:ext cx="3030468" cy="2240448"/>
          </a:xfrm>
          <a:custGeom>
            <a:avLst/>
            <a:gdLst/>
            <a:ahLst/>
            <a:cxnLst/>
            <a:rect l="l" t="t" r="r" b="b"/>
            <a:pathLst>
              <a:path w="3030468" h="2240448">
                <a:moveTo>
                  <a:pt x="0" y="0"/>
                </a:moveTo>
                <a:lnTo>
                  <a:pt x="3030469" y="0"/>
                </a:lnTo>
                <a:lnTo>
                  <a:pt x="3030469" y="2240447"/>
                </a:lnTo>
                <a:lnTo>
                  <a:pt x="0" y="2240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662" r="-3806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592304" y="3071052"/>
            <a:ext cx="3018546" cy="2005770"/>
          </a:xfrm>
          <a:custGeom>
            <a:avLst/>
            <a:gdLst/>
            <a:ahLst/>
            <a:cxnLst/>
            <a:rect l="l" t="t" r="r" b="b"/>
            <a:pathLst>
              <a:path w="3018546" h="2005770">
                <a:moveTo>
                  <a:pt x="0" y="0"/>
                </a:moveTo>
                <a:lnTo>
                  <a:pt x="3018546" y="0"/>
                </a:lnTo>
                <a:lnTo>
                  <a:pt x="3018546" y="2005770"/>
                </a:lnTo>
                <a:lnTo>
                  <a:pt x="0" y="200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856423" y="6839463"/>
            <a:ext cx="3715799" cy="2643582"/>
          </a:xfrm>
          <a:custGeom>
            <a:avLst/>
            <a:gdLst/>
            <a:ahLst/>
            <a:cxnLst/>
            <a:rect l="l" t="t" r="r" b="b"/>
            <a:pathLst>
              <a:path w="3715799" h="2643582">
                <a:moveTo>
                  <a:pt x="0" y="0"/>
                </a:moveTo>
                <a:lnTo>
                  <a:pt x="3715799" y="0"/>
                </a:lnTo>
                <a:lnTo>
                  <a:pt x="3715799" y="2643582"/>
                </a:lnTo>
                <a:lnTo>
                  <a:pt x="0" y="26435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790" t="-9970" r="-284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4925526" y="3410257"/>
            <a:ext cx="3074990" cy="2240448"/>
          </a:xfrm>
          <a:custGeom>
            <a:avLst/>
            <a:gdLst/>
            <a:ahLst/>
            <a:cxnLst/>
            <a:rect l="l" t="t" r="r" b="b"/>
            <a:pathLst>
              <a:path w="3074990" h="2240448">
                <a:moveTo>
                  <a:pt x="0" y="0"/>
                </a:moveTo>
                <a:lnTo>
                  <a:pt x="3074989" y="0"/>
                </a:lnTo>
                <a:lnTo>
                  <a:pt x="3074989" y="2240447"/>
                </a:lnTo>
                <a:lnTo>
                  <a:pt x="0" y="22404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251" r="-9286" b="-1293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 rot="2843535">
            <a:off x="3723986" y="2136721"/>
            <a:ext cx="1292583" cy="129258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</a:path>
              </a:pathLst>
            </a:custGeom>
            <a:solidFill>
              <a:srgbClr val="EFC13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2843535">
            <a:off x="11297890" y="3963116"/>
            <a:ext cx="1292583" cy="129258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</a:path>
              </a:pathLst>
            </a:custGeom>
            <a:solidFill>
              <a:srgbClr val="EFC13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572222" y="6863285"/>
            <a:ext cx="3493014" cy="2619760"/>
          </a:xfrm>
          <a:custGeom>
            <a:avLst/>
            <a:gdLst/>
            <a:ahLst/>
            <a:cxnLst/>
            <a:rect l="l" t="t" r="r" b="b"/>
            <a:pathLst>
              <a:path w="3493014" h="2619760">
                <a:moveTo>
                  <a:pt x="0" y="0"/>
                </a:moveTo>
                <a:lnTo>
                  <a:pt x="3493014" y="0"/>
                </a:lnTo>
                <a:lnTo>
                  <a:pt x="3493014" y="2619760"/>
                </a:lnTo>
                <a:lnTo>
                  <a:pt x="0" y="2619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592304" y="1449988"/>
            <a:ext cx="3278637" cy="145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3"/>
              </a:lnSpc>
            </a:pPr>
            <a:r>
              <a:rPr lang="en-US" sz="2059">
                <a:solidFill>
                  <a:srgbClr val="FFFFFF"/>
                </a:solidFill>
                <a:latin typeface="Poppins"/>
              </a:rPr>
              <a:t>fornecimento de manutenção especializada de silos agrícolas de grãos;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25526" y="5793579"/>
            <a:ext cx="4346998" cy="1093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7"/>
              </a:lnSpc>
            </a:pPr>
            <a:r>
              <a:rPr lang="en-US" sz="2055">
                <a:solidFill>
                  <a:srgbClr val="FFFFFF"/>
                </a:solidFill>
                <a:latin typeface="Poppins"/>
              </a:rPr>
              <a:t>armazenamento adequado de grãos e demais armazenáveis evitando quaisquer perdas;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9454" y="296298"/>
            <a:ext cx="10566743" cy="68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62"/>
              </a:lnSpc>
            </a:pPr>
            <a:r>
              <a:rPr lang="en-US" sz="3830">
                <a:solidFill>
                  <a:srgbClr val="000000"/>
                </a:solidFill>
                <a:latin typeface="Poppins"/>
              </a:rPr>
              <a:t>Produto ou serviço fornecido pela empresa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25526" y="2858574"/>
            <a:ext cx="380718" cy="36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7"/>
              </a:lnSpc>
            </a:pPr>
            <a:r>
              <a:rPr lang="en-US" sz="2055">
                <a:solidFill>
                  <a:srgbClr val="FFFFFF"/>
                </a:solidFill>
                <a:latin typeface="Poppins"/>
              </a:rPr>
              <a:t>ex: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34960" y="5975010"/>
            <a:ext cx="7537014" cy="730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7"/>
              </a:lnSpc>
            </a:pPr>
            <a:r>
              <a:rPr lang="en-US" sz="2055">
                <a:solidFill>
                  <a:srgbClr val="FFFFFF"/>
                </a:solidFill>
                <a:latin typeface="Poppins"/>
              </a:rPr>
              <a:t>em cooperativas, fazendas, empresas que trabalham com a logística;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12674" y="5997259"/>
            <a:ext cx="7746626" cy="3355257"/>
          </a:xfrm>
          <a:custGeom>
            <a:avLst/>
            <a:gdLst/>
            <a:ahLst/>
            <a:cxnLst/>
            <a:rect l="l" t="t" r="r" b="b"/>
            <a:pathLst>
              <a:path w="7746626" h="3355257">
                <a:moveTo>
                  <a:pt x="0" y="0"/>
                </a:moveTo>
                <a:lnTo>
                  <a:pt x="7746626" y="0"/>
                </a:lnTo>
                <a:lnTo>
                  <a:pt x="7746626" y="3355258"/>
                </a:lnTo>
                <a:lnTo>
                  <a:pt x="0" y="3355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028700" y="4053562"/>
            <a:ext cx="5823813" cy="3887395"/>
          </a:xfrm>
          <a:custGeom>
            <a:avLst/>
            <a:gdLst/>
            <a:ahLst/>
            <a:cxnLst/>
            <a:rect l="l" t="t" r="r" b="b"/>
            <a:pathLst>
              <a:path w="5823813" h="3887395">
                <a:moveTo>
                  <a:pt x="0" y="0"/>
                </a:moveTo>
                <a:lnTo>
                  <a:pt x="5823813" y="0"/>
                </a:lnTo>
                <a:lnTo>
                  <a:pt x="5823813" y="3887395"/>
                </a:lnTo>
                <a:lnTo>
                  <a:pt x="0" y="38873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182064" y="923925"/>
            <a:ext cx="5423883" cy="683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2"/>
              </a:lnSpc>
              <a:spcBef>
                <a:spcPct val="0"/>
              </a:spcBef>
            </a:pPr>
            <a:r>
              <a:rPr lang="en-US" sz="3830">
                <a:solidFill>
                  <a:srgbClr val="FFFFFF"/>
                </a:solidFill>
                <a:latin typeface="Poppins"/>
              </a:rPr>
              <a:t>Propósito da empresa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62391" y="3525920"/>
            <a:ext cx="6196909" cy="2399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410" lvl="1" indent="-247205" algn="just">
              <a:lnSpc>
                <a:spcPts val="3205"/>
              </a:lnSpc>
              <a:buFont typeface="Arial"/>
              <a:buChar char="•"/>
            </a:pPr>
            <a:r>
              <a:rPr lang="en-US" sz="2289">
                <a:solidFill>
                  <a:srgbClr val="FFFFFF"/>
                </a:solidFill>
                <a:latin typeface="Poppins"/>
              </a:rPr>
              <a:t>Apresentamos um sistema integrado </a:t>
            </a:r>
          </a:p>
          <a:p>
            <a:pPr algn="just">
              <a:lnSpc>
                <a:spcPts val="3205"/>
              </a:lnSpc>
            </a:pPr>
            <a:r>
              <a:rPr lang="en-US" sz="2289">
                <a:solidFill>
                  <a:srgbClr val="FFFFFF"/>
                </a:solidFill>
                <a:latin typeface="Poppins"/>
              </a:rPr>
              <a:t>que utiliza sensores para monitoramento</a:t>
            </a:r>
          </a:p>
          <a:p>
            <a:pPr algn="just">
              <a:lnSpc>
                <a:spcPts val="3205"/>
              </a:lnSpc>
            </a:pPr>
            <a:r>
              <a:rPr lang="en-US" sz="2289">
                <a:solidFill>
                  <a:srgbClr val="FFFFFF"/>
                </a:solidFill>
                <a:latin typeface="Poppins"/>
              </a:rPr>
              <a:t>em tempo real das condições externas</a:t>
            </a:r>
          </a:p>
          <a:p>
            <a:pPr algn="just">
              <a:lnSpc>
                <a:spcPts val="3205"/>
              </a:lnSpc>
            </a:pPr>
            <a:r>
              <a:rPr lang="en-US" sz="2289">
                <a:solidFill>
                  <a:srgbClr val="FFFFFF"/>
                </a:solidFill>
                <a:latin typeface="Poppins"/>
              </a:rPr>
              <a:t>e internas dos silos de nossos clientes,</a:t>
            </a:r>
          </a:p>
          <a:p>
            <a:pPr algn="just">
              <a:lnSpc>
                <a:spcPts val="3205"/>
              </a:lnSpc>
            </a:pPr>
            <a:r>
              <a:rPr lang="en-US" sz="2289">
                <a:solidFill>
                  <a:srgbClr val="FFFFFF"/>
                </a:solidFill>
                <a:latin typeface="Poppins"/>
              </a:rPr>
              <a:t>onde todos os dados poderão ser </a:t>
            </a:r>
          </a:p>
          <a:p>
            <a:pPr algn="just">
              <a:lnSpc>
                <a:spcPts val="3205"/>
              </a:lnSpc>
              <a:spcBef>
                <a:spcPct val="0"/>
              </a:spcBef>
            </a:pPr>
            <a:r>
              <a:rPr lang="en-US" sz="2289">
                <a:solidFill>
                  <a:srgbClr val="FFFFFF"/>
                </a:solidFill>
                <a:latin typeface="Poppins"/>
              </a:rPr>
              <a:t>acessados pela internet;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833146"/>
            <a:ext cx="6741001" cy="1999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3790" lvl="1" indent="-246895" algn="just">
              <a:lnSpc>
                <a:spcPts val="3201"/>
              </a:lnSpc>
              <a:buFont typeface="Arial"/>
              <a:buChar char="•"/>
            </a:pPr>
            <a:r>
              <a:rPr lang="en-US" sz="2287">
                <a:solidFill>
                  <a:srgbClr val="FFFFFF"/>
                </a:solidFill>
                <a:latin typeface="Poppins"/>
              </a:rPr>
              <a:t>Um dos principais propósitos</a:t>
            </a:r>
          </a:p>
          <a:p>
            <a:pPr algn="just">
              <a:lnSpc>
                <a:spcPts val="3201"/>
              </a:lnSpc>
            </a:pPr>
            <a:r>
              <a:rPr lang="en-US" sz="2287">
                <a:solidFill>
                  <a:srgbClr val="FFFFFF"/>
                </a:solidFill>
                <a:latin typeface="Poppins"/>
              </a:rPr>
              <a:t>da empresa  é garantir que </a:t>
            </a:r>
          </a:p>
          <a:p>
            <a:pPr algn="just">
              <a:lnSpc>
                <a:spcPts val="3201"/>
              </a:lnSpc>
            </a:pPr>
            <a:r>
              <a:rPr lang="en-US" sz="2287">
                <a:solidFill>
                  <a:srgbClr val="FFFFFF"/>
                </a:solidFill>
                <a:latin typeface="Poppins"/>
              </a:rPr>
              <a:t>os silos de nossos clientes estejam sempre em condições ideais;</a:t>
            </a:r>
          </a:p>
          <a:p>
            <a:pPr algn="ctr">
              <a:lnSpc>
                <a:spcPts val="3201"/>
              </a:lnSpc>
            </a:pPr>
            <a:endParaRPr lang="en-US" sz="2287">
              <a:solidFill>
                <a:srgbClr val="FFFFFF"/>
              </a:solidFill>
              <a:latin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6246" y="2940616"/>
            <a:ext cx="4929890" cy="3413888"/>
          </a:xfrm>
          <a:custGeom>
            <a:avLst/>
            <a:gdLst/>
            <a:ahLst/>
            <a:cxnLst/>
            <a:rect l="l" t="t" r="r" b="b"/>
            <a:pathLst>
              <a:path w="4929890" h="3413888">
                <a:moveTo>
                  <a:pt x="0" y="0"/>
                </a:moveTo>
                <a:lnTo>
                  <a:pt x="4929891" y="0"/>
                </a:lnTo>
                <a:lnTo>
                  <a:pt x="4929891" y="3413887"/>
                </a:lnTo>
                <a:lnTo>
                  <a:pt x="0" y="3413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252" t="-43704" r="-30766" b="-2135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7248375" y="2940616"/>
            <a:ext cx="2841157" cy="3345085"/>
          </a:xfrm>
          <a:custGeom>
            <a:avLst/>
            <a:gdLst/>
            <a:ahLst/>
            <a:cxnLst/>
            <a:rect l="l" t="t" r="r" b="b"/>
            <a:pathLst>
              <a:path w="2841157" h="3345085">
                <a:moveTo>
                  <a:pt x="0" y="0"/>
                </a:moveTo>
                <a:lnTo>
                  <a:pt x="2841157" y="0"/>
                </a:lnTo>
                <a:lnTo>
                  <a:pt x="2841157" y="3345085"/>
                </a:lnTo>
                <a:lnTo>
                  <a:pt x="0" y="33450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17" r="-3717" b="-606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4428568" y="2591269"/>
            <a:ext cx="3733318" cy="2056291"/>
          </a:xfrm>
          <a:custGeom>
            <a:avLst/>
            <a:gdLst/>
            <a:ahLst/>
            <a:cxnLst/>
            <a:rect l="l" t="t" r="r" b="b"/>
            <a:pathLst>
              <a:path w="3733318" h="2056291">
                <a:moveTo>
                  <a:pt x="0" y="0"/>
                </a:moveTo>
                <a:lnTo>
                  <a:pt x="3733317" y="0"/>
                </a:lnTo>
                <a:lnTo>
                  <a:pt x="3733317" y="2056290"/>
                </a:lnTo>
                <a:lnTo>
                  <a:pt x="0" y="2056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838" t="-36455" r="-31060" b="-3643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2252343" y="4763460"/>
            <a:ext cx="5909542" cy="1068853"/>
          </a:xfrm>
          <a:custGeom>
            <a:avLst/>
            <a:gdLst/>
            <a:ahLst/>
            <a:cxnLst/>
            <a:rect l="l" t="t" r="r" b="b"/>
            <a:pathLst>
              <a:path w="5909542" h="1068853">
                <a:moveTo>
                  <a:pt x="0" y="0"/>
                </a:moveTo>
                <a:lnTo>
                  <a:pt x="5909542" y="0"/>
                </a:lnTo>
                <a:lnTo>
                  <a:pt x="5909542" y="1068853"/>
                </a:lnTo>
                <a:lnTo>
                  <a:pt x="0" y="10688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129" b="-212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2252343" y="2591269"/>
            <a:ext cx="2093453" cy="2056291"/>
          </a:xfrm>
          <a:custGeom>
            <a:avLst/>
            <a:gdLst/>
            <a:ahLst/>
            <a:cxnLst/>
            <a:rect l="l" t="t" r="r" b="b"/>
            <a:pathLst>
              <a:path w="2093453" h="2056291">
                <a:moveTo>
                  <a:pt x="0" y="0"/>
                </a:moveTo>
                <a:lnTo>
                  <a:pt x="2093453" y="0"/>
                </a:lnTo>
                <a:lnTo>
                  <a:pt x="2093453" y="2056290"/>
                </a:lnTo>
                <a:lnTo>
                  <a:pt x="0" y="20562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252343" y="5946613"/>
            <a:ext cx="3237661" cy="2104445"/>
          </a:xfrm>
          <a:custGeom>
            <a:avLst/>
            <a:gdLst/>
            <a:ahLst/>
            <a:cxnLst/>
            <a:rect l="l" t="t" r="r" b="b"/>
            <a:pathLst>
              <a:path w="3237661" h="2104445">
                <a:moveTo>
                  <a:pt x="0" y="0"/>
                </a:moveTo>
                <a:lnTo>
                  <a:pt x="3237662" y="0"/>
                </a:lnTo>
                <a:lnTo>
                  <a:pt x="3237662" y="2104445"/>
                </a:lnTo>
                <a:lnTo>
                  <a:pt x="0" y="21044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567" r="-595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5608238" y="5946613"/>
            <a:ext cx="2553647" cy="2104445"/>
          </a:xfrm>
          <a:custGeom>
            <a:avLst/>
            <a:gdLst/>
            <a:ahLst/>
            <a:cxnLst/>
            <a:rect l="l" t="t" r="r" b="b"/>
            <a:pathLst>
              <a:path w="2553647" h="2104445">
                <a:moveTo>
                  <a:pt x="0" y="0"/>
                </a:moveTo>
                <a:lnTo>
                  <a:pt x="2553647" y="0"/>
                </a:lnTo>
                <a:lnTo>
                  <a:pt x="2553647" y="2104445"/>
                </a:lnTo>
                <a:lnTo>
                  <a:pt x="0" y="21044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947" r="-769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3549484" y="8165358"/>
            <a:ext cx="3881041" cy="2010158"/>
          </a:xfrm>
          <a:custGeom>
            <a:avLst/>
            <a:gdLst/>
            <a:ahLst/>
            <a:cxnLst/>
            <a:rect l="l" t="t" r="r" b="b"/>
            <a:pathLst>
              <a:path w="3881041" h="2010158">
                <a:moveTo>
                  <a:pt x="0" y="0"/>
                </a:moveTo>
                <a:lnTo>
                  <a:pt x="3881041" y="0"/>
                </a:lnTo>
                <a:lnTo>
                  <a:pt x="3881041" y="2010159"/>
                </a:lnTo>
                <a:lnTo>
                  <a:pt x="0" y="20101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0286" b="-1280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2252343" y="1937799"/>
            <a:ext cx="1848325" cy="36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7"/>
              </a:lnSpc>
            </a:pPr>
            <a:r>
              <a:rPr lang="en-US" sz="2055">
                <a:solidFill>
                  <a:srgbClr val="FFFFFF"/>
                </a:solidFill>
                <a:latin typeface="Poppins"/>
              </a:rPr>
              <a:t>cooperativas;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6246" y="272612"/>
            <a:ext cx="3381524" cy="701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4"/>
              </a:lnSpc>
              <a:spcBef>
                <a:spcPct val="0"/>
              </a:spcBef>
            </a:pPr>
            <a:r>
              <a:rPr lang="en-US" sz="3867">
                <a:solidFill>
                  <a:srgbClr val="FFFFFF"/>
                </a:solidFill>
                <a:latin typeface="Poppins"/>
              </a:rPr>
              <a:t>público-alvo: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6246" y="1888705"/>
            <a:ext cx="1585317" cy="36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4"/>
              </a:lnSpc>
              <a:spcBef>
                <a:spcPct val="0"/>
              </a:spcBef>
            </a:pPr>
            <a:r>
              <a:rPr lang="en-US" sz="2060">
                <a:solidFill>
                  <a:srgbClr val="FFFFFF"/>
                </a:solidFill>
                <a:latin typeface="Poppins"/>
              </a:rPr>
              <a:t>fazendeiros;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18500" y="1862543"/>
            <a:ext cx="4300906" cy="728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4"/>
              </a:lnSpc>
              <a:spcBef>
                <a:spcPct val="0"/>
              </a:spcBef>
            </a:pPr>
            <a:r>
              <a:rPr lang="en-US" sz="2060">
                <a:solidFill>
                  <a:srgbClr val="FFFFFF"/>
                </a:solidFill>
                <a:latin typeface="Poppins"/>
              </a:rPr>
              <a:t>empresas dedicadas a logística de grãos;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090572" cy="10287000"/>
          </a:xfrm>
          <a:prstGeom prst="rect">
            <a:avLst/>
          </a:prstGeom>
          <a:solidFill>
            <a:srgbClr val="F4A100"/>
          </a:solid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rot="-5400000">
            <a:off x="1334619" y="73798"/>
            <a:ext cx="956294" cy="959134"/>
          </a:xfrm>
          <a:prstGeom prst="rect">
            <a:avLst/>
          </a:prstGeom>
          <a:solidFill>
            <a:srgbClr val="FADB7A"/>
          </a:solid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 rot="-5400000">
            <a:off x="2293752" y="1030092"/>
            <a:ext cx="956294" cy="959134"/>
          </a:xfrm>
          <a:prstGeom prst="rect">
            <a:avLst/>
          </a:prstGeom>
          <a:solidFill>
            <a:srgbClr val="FADB7A">
              <a:alpha val="64706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 rot="-5400000">
            <a:off x="3252886" y="1986386"/>
            <a:ext cx="956294" cy="959134"/>
          </a:xfrm>
          <a:prstGeom prst="rect">
            <a:avLst/>
          </a:prstGeom>
          <a:solidFill>
            <a:srgbClr val="FADB7A">
              <a:alpha val="4000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 rot="-5400000">
            <a:off x="4212020" y="2942680"/>
            <a:ext cx="956294" cy="959134"/>
          </a:xfrm>
          <a:prstGeom prst="rect">
            <a:avLst/>
          </a:prstGeom>
          <a:solidFill>
            <a:srgbClr val="FADB7A">
              <a:alpha val="18824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7" name="AutoShape 7"/>
          <p:cNvSpPr/>
          <p:nvPr/>
        </p:nvSpPr>
        <p:spPr>
          <a:xfrm rot="-5400000">
            <a:off x="4212020" y="1030092"/>
            <a:ext cx="956294" cy="959134"/>
          </a:xfrm>
          <a:prstGeom prst="rect">
            <a:avLst/>
          </a:prstGeom>
          <a:solidFill>
            <a:srgbClr val="FADB7A">
              <a:alpha val="64706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8" name="AutoShape 8"/>
          <p:cNvSpPr/>
          <p:nvPr/>
        </p:nvSpPr>
        <p:spPr>
          <a:xfrm rot="-5400000">
            <a:off x="3252886" y="68119"/>
            <a:ext cx="956294" cy="959134"/>
          </a:xfrm>
          <a:prstGeom prst="rect">
            <a:avLst/>
          </a:prstGeom>
          <a:solidFill>
            <a:srgbClr val="FADB7A"/>
          </a:solid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330585" y="3852769"/>
            <a:ext cx="5841762" cy="186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44"/>
              </a:lnSpc>
            </a:pPr>
            <a:r>
              <a:rPr lang="en-US" sz="5953">
                <a:solidFill>
                  <a:srgbClr val="191919"/>
                </a:solidFill>
                <a:latin typeface="Poppins Bold"/>
              </a:rPr>
              <a:t>Equipe de gestão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96561" y="2636620"/>
            <a:ext cx="9979421" cy="3533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4921" lvl="1" indent="-417460">
              <a:lnSpc>
                <a:spcPts val="9667"/>
              </a:lnSpc>
              <a:buFont typeface="Arial"/>
              <a:buChar char="•"/>
            </a:pPr>
            <a:r>
              <a:rPr lang="en-US" sz="3867">
                <a:solidFill>
                  <a:srgbClr val="FFFFFF"/>
                </a:solidFill>
                <a:latin typeface="Poppins"/>
              </a:rPr>
              <a:t>Fundadores e gestores da empresa</a:t>
            </a:r>
          </a:p>
          <a:p>
            <a:pPr marL="834921" lvl="1" indent="-417460">
              <a:lnSpc>
                <a:spcPts val="9667"/>
              </a:lnSpc>
              <a:buFont typeface="Arial"/>
              <a:buChar char="•"/>
            </a:pPr>
            <a:r>
              <a:rPr lang="en-US" sz="3867">
                <a:solidFill>
                  <a:srgbClr val="FFFFFF"/>
                </a:solidFill>
                <a:latin typeface="Poppins"/>
              </a:rPr>
              <a:t>Experiência da equipe de gestão</a:t>
            </a:r>
          </a:p>
          <a:p>
            <a:pPr marL="834921" lvl="1" indent="-417460">
              <a:lnSpc>
                <a:spcPts val="9667"/>
              </a:lnSpc>
              <a:buFont typeface="Arial"/>
              <a:buChar char="•"/>
            </a:pPr>
            <a:r>
              <a:rPr lang="en-US" sz="3867">
                <a:solidFill>
                  <a:srgbClr val="FFFFFF"/>
                </a:solidFill>
                <a:latin typeface="Poppins"/>
              </a:rPr>
              <a:t>Formação da equipe de gestão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97974" y="2821122"/>
            <a:ext cx="2577048" cy="2577048"/>
          </a:xfrm>
          <a:custGeom>
            <a:avLst/>
            <a:gdLst/>
            <a:ahLst/>
            <a:cxnLst/>
            <a:rect l="l" t="t" r="r" b="b"/>
            <a:pathLst>
              <a:path w="2577048" h="2577048">
                <a:moveTo>
                  <a:pt x="0" y="0"/>
                </a:moveTo>
                <a:lnTo>
                  <a:pt x="2577048" y="0"/>
                </a:lnTo>
                <a:lnTo>
                  <a:pt x="2577048" y="2577048"/>
                </a:lnTo>
                <a:lnTo>
                  <a:pt x="0" y="2577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242384" y="2821122"/>
            <a:ext cx="2577048" cy="2577048"/>
          </a:xfrm>
          <a:custGeom>
            <a:avLst/>
            <a:gdLst/>
            <a:ahLst/>
            <a:cxnLst/>
            <a:rect l="l" t="t" r="r" b="b"/>
            <a:pathLst>
              <a:path w="2577048" h="2577048">
                <a:moveTo>
                  <a:pt x="0" y="0"/>
                </a:moveTo>
                <a:lnTo>
                  <a:pt x="2577049" y="0"/>
                </a:lnTo>
                <a:lnTo>
                  <a:pt x="2577049" y="2577048"/>
                </a:lnTo>
                <a:lnTo>
                  <a:pt x="0" y="2577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5969599" y="914400"/>
            <a:ext cx="5758458" cy="701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4"/>
              </a:lnSpc>
              <a:spcBef>
                <a:spcPct val="0"/>
              </a:spcBef>
            </a:pPr>
            <a:r>
              <a:rPr lang="en-US" sz="3867">
                <a:solidFill>
                  <a:srgbClr val="FFFFFF"/>
                </a:solidFill>
                <a:latin typeface="Poppins"/>
              </a:rPr>
              <a:t>Fundadores e gestores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283870"/>
            <a:ext cx="6284416" cy="701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4"/>
              </a:lnSpc>
              <a:spcBef>
                <a:spcPct val="0"/>
              </a:spcBef>
            </a:pPr>
            <a:r>
              <a:rPr lang="en-US" sz="3867">
                <a:solidFill>
                  <a:srgbClr val="FFFFFF"/>
                </a:solidFill>
                <a:latin typeface="Poppins"/>
              </a:rPr>
              <a:t>Yan Danilo Lima Morejon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105240"/>
            <a:ext cx="5715595" cy="701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4"/>
              </a:lnSpc>
              <a:spcBef>
                <a:spcPct val="0"/>
              </a:spcBef>
            </a:pPr>
            <a:r>
              <a:rPr lang="en-US" sz="3867">
                <a:solidFill>
                  <a:srgbClr val="FFFFFF"/>
                </a:solidFill>
                <a:latin typeface="Poppins"/>
              </a:rPr>
              <a:t>Diretor executivo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02517" y="5200193"/>
            <a:ext cx="6790283" cy="658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14"/>
              </a:lnSpc>
              <a:spcBef>
                <a:spcPct val="0"/>
              </a:spcBef>
            </a:pPr>
            <a:r>
              <a:rPr lang="en-US" sz="3867" dirty="0">
                <a:solidFill>
                  <a:srgbClr val="FFFFFF"/>
                </a:solidFill>
                <a:latin typeface="Poppins"/>
              </a:rPr>
              <a:t>Leonardo de Carvalho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21158" y="6105240"/>
            <a:ext cx="3619500" cy="701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4"/>
              </a:lnSpc>
              <a:spcBef>
                <a:spcPct val="0"/>
              </a:spcBef>
            </a:pPr>
            <a:r>
              <a:rPr lang="en-US" sz="3867" dirty="0" err="1">
                <a:solidFill>
                  <a:srgbClr val="FFFFFF"/>
                </a:solidFill>
                <a:latin typeface="Poppins"/>
              </a:rPr>
              <a:t>Administração</a:t>
            </a:r>
            <a:endParaRPr lang="en-US" sz="3867" dirty="0">
              <a:solidFill>
                <a:srgbClr val="FFFFFF"/>
              </a:solidFill>
              <a:latin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932101"/>
            <a:ext cx="4634146" cy="2610787"/>
          </a:xfrm>
          <a:custGeom>
            <a:avLst/>
            <a:gdLst/>
            <a:ahLst/>
            <a:cxnLst/>
            <a:rect l="l" t="t" r="r" b="b"/>
            <a:pathLst>
              <a:path w="4634146" h="2610787">
                <a:moveTo>
                  <a:pt x="0" y="0"/>
                </a:moveTo>
                <a:lnTo>
                  <a:pt x="4634146" y="0"/>
                </a:lnTo>
                <a:lnTo>
                  <a:pt x="4634146" y="2610787"/>
                </a:lnTo>
                <a:lnTo>
                  <a:pt x="0" y="2610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2441847" y="3664663"/>
            <a:ext cx="3919311" cy="2610787"/>
          </a:xfrm>
          <a:custGeom>
            <a:avLst/>
            <a:gdLst/>
            <a:ahLst/>
            <a:cxnLst/>
            <a:rect l="l" t="t" r="r" b="b"/>
            <a:pathLst>
              <a:path w="3919311" h="2610787">
                <a:moveTo>
                  <a:pt x="0" y="0"/>
                </a:moveTo>
                <a:lnTo>
                  <a:pt x="3919311" y="0"/>
                </a:lnTo>
                <a:lnTo>
                  <a:pt x="3919311" y="2610787"/>
                </a:lnTo>
                <a:lnTo>
                  <a:pt x="0" y="2610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6752613" y="7017384"/>
            <a:ext cx="3909934" cy="2610787"/>
          </a:xfrm>
          <a:custGeom>
            <a:avLst/>
            <a:gdLst/>
            <a:ahLst/>
            <a:cxnLst/>
            <a:rect l="l" t="t" r="r" b="b"/>
            <a:pathLst>
              <a:path w="3909934" h="2610787">
                <a:moveTo>
                  <a:pt x="0" y="0"/>
                </a:moveTo>
                <a:lnTo>
                  <a:pt x="3909934" y="0"/>
                </a:lnTo>
                <a:lnTo>
                  <a:pt x="3909934" y="2610787"/>
                </a:lnTo>
                <a:lnTo>
                  <a:pt x="0" y="26107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5119836" y="914400"/>
            <a:ext cx="8048327" cy="701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4"/>
              </a:lnSpc>
              <a:spcBef>
                <a:spcPct val="0"/>
              </a:spcBef>
            </a:pPr>
            <a:r>
              <a:rPr lang="en-US" sz="3867">
                <a:solidFill>
                  <a:srgbClr val="FFFFFF"/>
                </a:solidFill>
                <a:latin typeface="Poppins"/>
              </a:rPr>
              <a:t>Experiência da equipe de gestão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5363" y="2133017"/>
            <a:ext cx="4416133" cy="799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05"/>
              </a:lnSpc>
            </a:pPr>
            <a:r>
              <a:rPr lang="en-US" sz="2289">
                <a:solidFill>
                  <a:srgbClr val="FFFFFF"/>
                </a:solidFill>
                <a:latin typeface="Poppins"/>
              </a:rPr>
              <a:t>Experiência na área de </a:t>
            </a:r>
          </a:p>
          <a:p>
            <a:pPr algn="just">
              <a:lnSpc>
                <a:spcPts val="3205"/>
              </a:lnSpc>
              <a:spcBef>
                <a:spcPct val="0"/>
              </a:spcBef>
            </a:pPr>
            <a:r>
              <a:rPr lang="en-US" sz="2289">
                <a:solidFill>
                  <a:srgbClr val="FFFFFF"/>
                </a:solidFill>
                <a:latin typeface="Poppins"/>
              </a:rPr>
              <a:t>sensores e automação;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56504" y="2287377"/>
            <a:ext cx="4489996" cy="1199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05"/>
              </a:lnSpc>
            </a:pPr>
            <a:r>
              <a:rPr lang="en-US" sz="2289" dirty="0" err="1">
                <a:solidFill>
                  <a:srgbClr val="FFFFFF"/>
                </a:solidFill>
                <a:latin typeface="Poppins"/>
              </a:rPr>
              <a:t>Experiência</a:t>
            </a:r>
            <a:r>
              <a:rPr lang="en-US" sz="2289" dirty="0">
                <a:solidFill>
                  <a:srgbClr val="FFFFFF"/>
                </a:solidFill>
                <a:latin typeface="Poppins"/>
              </a:rPr>
              <a:t> </a:t>
            </a:r>
            <a:r>
              <a:rPr lang="en-US" sz="2289" dirty="0" err="1">
                <a:solidFill>
                  <a:srgbClr val="FFFFFF"/>
                </a:solidFill>
                <a:latin typeface="Poppins"/>
              </a:rPr>
              <a:t>em</a:t>
            </a:r>
            <a:r>
              <a:rPr lang="en-US" sz="2289" dirty="0">
                <a:solidFill>
                  <a:srgbClr val="FFFFFF"/>
                </a:solidFill>
                <a:latin typeface="Poppins"/>
              </a:rPr>
              <a:t> </a:t>
            </a:r>
            <a:r>
              <a:rPr lang="en-US" sz="2289" dirty="0" err="1">
                <a:solidFill>
                  <a:srgbClr val="FFFFFF"/>
                </a:solidFill>
                <a:latin typeface="Poppins"/>
              </a:rPr>
              <a:t>manutenção</a:t>
            </a:r>
            <a:endParaRPr lang="en-US" sz="2289" dirty="0">
              <a:solidFill>
                <a:srgbClr val="FFFFFF"/>
              </a:solidFill>
              <a:latin typeface="Poppins"/>
            </a:endParaRPr>
          </a:p>
          <a:p>
            <a:pPr algn="just">
              <a:lnSpc>
                <a:spcPts val="3205"/>
              </a:lnSpc>
            </a:pPr>
            <a:r>
              <a:rPr lang="en-US" sz="2289" dirty="0">
                <a:solidFill>
                  <a:srgbClr val="FFFFFF"/>
                </a:solidFill>
                <a:latin typeface="Poppins"/>
              </a:rPr>
              <a:t>de </a:t>
            </a:r>
            <a:r>
              <a:rPr lang="en-US" sz="2289" dirty="0" err="1">
                <a:solidFill>
                  <a:srgbClr val="FFFFFF"/>
                </a:solidFill>
                <a:latin typeface="Poppins"/>
              </a:rPr>
              <a:t>equipamentos</a:t>
            </a:r>
            <a:r>
              <a:rPr lang="en-US" sz="2289" dirty="0">
                <a:solidFill>
                  <a:srgbClr val="FFFFFF"/>
                </a:solidFill>
                <a:latin typeface="Poppins"/>
              </a:rPr>
              <a:t> e </a:t>
            </a:r>
            <a:r>
              <a:rPr lang="en-US" sz="2289" dirty="0" err="1">
                <a:solidFill>
                  <a:srgbClr val="FFFFFF"/>
                </a:solidFill>
                <a:latin typeface="Poppins"/>
              </a:rPr>
              <a:t>máquinas</a:t>
            </a:r>
            <a:r>
              <a:rPr lang="en-US" sz="2289" dirty="0">
                <a:solidFill>
                  <a:srgbClr val="FFFFFF"/>
                </a:solidFill>
                <a:latin typeface="Poppins"/>
              </a:rPr>
              <a:t> </a:t>
            </a:r>
          </a:p>
          <a:p>
            <a:pPr algn="just">
              <a:lnSpc>
                <a:spcPts val="3205"/>
              </a:lnSpc>
              <a:spcBef>
                <a:spcPct val="0"/>
              </a:spcBef>
            </a:pPr>
            <a:r>
              <a:rPr lang="en-US" sz="2289" dirty="0" err="1">
                <a:solidFill>
                  <a:srgbClr val="FFFFFF"/>
                </a:solidFill>
                <a:latin typeface="Poppins"/>
              </a:rPr>
              <a:t>agroindustriais</a:t>
            </a:r>
            <a:r>
              <a:rPr lang="en-US" sz="2289" dirty="0">
                <a:solidFill>
                  <a:srgbClr val="FFFFFF"/>
                </a:solidFill>
                <a:latin typeface="Poppins"/>
              </a:rPr>
              <a:t>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35768" y="6218300"/>
            <a:ext cx="5651432" cy="799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05"/>
              </a:lnSpc>
            </a:pPr>
            <a:r>
              <a:rPr lang="en-US" sz="2289" dirty="0" err="1">
                <a:solidFill>
                  <a:srgbClr val="FFFFFF"/>
                </a:solidFill>
                <a:latin typeface="Poppins"/>
              </a:rPr>
              <a:t>Experiência</a:t>
            </a:r>
            <a:r>
              <a:rPr lang="en-US" sz="2289" dirty="0">
                <a:solidFill>
                  <a:srgbClr val="FFFFFF"/>
                </a:solidFill>
                <a:latin typeface="Poppins"/>
              </a:rPr>
              <a:t> </a:t>
            </a:r>
            <a:r>
              <a:rPr lang="en-US" sz="2289" dirty="0" err="1">
                <a:solidFill>
                  <a:srgbClr val="FFFFFF"/>
                </a:solidFill>
                <a:latin typeface="Poppins"/>
              </a:rPr>
              <a:t>em</a:t>
            </a:r>
            <a:r>
              <a:rPr lang="en-US" sz="2289" dirty="0">
                <a:solidFill>
                  <a:srgbClr val="FFFFFF"/>
                </a:solidFill>
                <a:latin typeface="Poppins"/>
              </a:rPr>
              <a:t> </a:t>
            </a:r>
            <a:r>
              <a:rPr lang="en-US" sz="2289" dirty="0" err="1">
                <a:solidFill>
                  <a:srgbClr val="FFFFFF"/>
                </a:solidFill>
                <a:latin typeface="Poppins"/>
              </a:rPr>
              <a:t>sistemas</a:t>
            </a:r>
            <a:r>
              <a:rPr lang="en-US" sz="2289" dirty="0">
                <a:solidFill>
                  <a:srgbClr val="FFFFFF"/>
                </a:solidFill>
                <a:latin typeface="Poppins"/>
              </a:rPr>
              <a:t> </a:t>
            </a:r>
          </a:p>
          <a:p>
            <a:pPr algn="ctr">
              <a:lnSpc>
                <a:spcPts val="3205"/>
              </a:lnSpc>
              <a:spcBef>
                <a:spcPct val="0"/>
              </a:spcBef>
            </a:pPr>
            <a:r>
              <a:rPr lang="en-US" sz="2289" dirty="0">
                <a:solidFill>
                  <a:srgbClr val="FFFFFF"/>
                </a:solidFill>
                <a:latin typeface="Poppins"/>
              </a:rPr>
              <a:t>de </a:t>
            </a:r>
            <a:r>
              <a:rPr lang="en-US" sz="2289" dirty="0" err="1">
                <a:solidFill>
                  <a:srgbClr val="FFFFFF"/>
                </a:solidFill>
                <a:latin typeface="Poppins"/>
              </a:rPr>
              <a:t>monitoramento</a:t>
            </a:r>
            <a:r>
              <a:rPr lang="en-US" sz="2289" dirty="0">
                <a:solidFill>
                  <a:srgbClr val="FFFFFF"/>
                </a:solidFill>
                <a:latin typeface="Poppins"/>
              </a:rPr>
              <a:t> com </a:t>
            </a:r>
            <a:r>
              <a:rPr lang="en-US" sz="2289" dirty="0" err="1">
                <a:solidFill>
                  <a:srgbClr val="FFFFFF"/>
                </a:solidFill>
                <a:latin typeface="Poppins"/>
              </a:rPr>
              <a:t>sensores</a:t>
            </a:r>
            <a:r>
              <a:rPr lang="en-US" sz="2289" dirty="0">
                <a:solidFill>
                  <a:srgbClr val="FFFFFF"/>
                </a:solidFill>
                <a:latin typeface="Poppins"/>
              </a:rPr>
              <a:t>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314</Words>
  <Application>Microsoft Office PowerPoint</Application>
  <PresentationFormat>Personalizar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Poppins</vt:lpstr>
      <vt:lpstr>Arial</vt:lpstr>
      <vt:lpstr>Poppins Bold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Plano de Negócios</dc:title>
  <cp:lastModifiedBy>Yan</cp:lastModifiedBy>
  <cp:revision>3</cp:revision>
  <dcterms:created xsi:type="dcterms:W3CDTF">2006-08-16T00:00:00Z</dcterms:created>
  <dcterms:modified xsi:type="dcterms:W3CDTF">2025-06-26T11:04:30Z</dcterms:modified>
  <dc:identifier>DAFs7l3KPI8</dc:identifier>
</cp:coreProperties>
</file>